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58" r:id="rId5"/>
    <p:sldId id="268" r:id="rId6"/>
    <p:sldId id="265" r:id="rId7"/>
    <p:sldId id="267" r:id="rId8"/>
    <p:sldId id="266" r:id="rId9"/>
    <p:sldId id="260" r:id="rId10"/>
    <p:sldId id="262" r:id="rId11"/>
    <p:sldId id="261" r:id="rId12"/>
  </p:sldIdLst>
  <p:sldSz cx="12192000" cy="6858000"/>
  <p:notesSz cx="6858000" cy="9144000"/>
  <p:embeddedFontLst>
    <p:embeddedFont>
      <p:font typeface="Comic Sans MS" panose="030F0902030302020204" pitchFamily="66" charset="0"/>
      <p:regular r:id="rId14"/>
    </p:embeddedFont>
    <p:embeddedFont>
      <p:font typeface="Gill Sans MT" panose="020B0502020104020203" pitchFamily="34" charset="77"/>
      <p:regular r:id="rId15"/>
      <p:bold r:id="rId16"/>
      <p:italic r:id="rId17"/>
      <p:boldItalic r:id="rId18"/>
    </p:embeddedFont>
    <p:embeddedFont>
      <p:font typeface="STCaiyun" panose="02010800040101010101" pitchFamily="2" charset="-12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1"/>
    <p:restoredTop sz="94659"/>
  </p:normalViewPr>
  <p:slideViewPr>
    <p:cSldViewPr snapToGrid="0">
      <p:cViewPr varScale="1">
        <p:scale>
          <a:sx n="135" d="100"/>
          <a:sy n="135" d="100"/>
        </p:scale>
        <p:origin x="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DC5D1-93C6-4B4D-B3B8-ED4EEB4A8300}" type="datetimeFigureOut">
              <a:rPr lang="es-ES_tradnl" smtClean="0"/>
              <a:t>26/6/24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BB450-6E8D-5E49-BCF0-482CC1AC057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60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BB450-6E8D-5E49-BCF0-482CC1AC057E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676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BB450-6E8D-5E49-BCF0-482CC1AC057E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63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BB450-6E8D-5E49-BCF0-482CC1AC057E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307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BB450-6E8D-5E49-BCF0-482CC1AC057E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5841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BB450-6E8D-5E49-BCF0-482CC1AC057E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917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BB450-6E8D-5E49-BCF0-482CC1AC057E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3926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BB450-6E8D-5E49-BCF0-482CC1AC057E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1867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7DA78-F1B1-2CAA-0E15-943797B1F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800" b="1" dirty="0">
                <a:latin typeface="STCaiyun" panose="02010800040101010101" pitchFamily="2" charset="-122"/>
                <a:ea typeface="STCaiyun" panose="02010800040101010101" pitchFamily="2" charset="-122"/>
                <a:cs typeface="Mystical Woods Rough Script" panose="020F0502020204030204" pitchFamily="34" charset="0"/>
              </a:rPr>
              <a:t>Desarrollo de </a:t>
            </a:r>
            <a:r>
              <a:rPr lang="es-ES" sz="4800" b="1" dirty="0" err="1">
                <a:latin typeface="STCaiyun" panose="02010800040101010101" pitchFamily="2" charset="-122"/>
                <a:ea typeface="STCaiyun" panose="02010800040101010101" pitchFamily="2" charset="-122"/>
                <a:cs typeface="Mystical Woods Rough Script" panose="020F0502020204030204" pitchFamily="34" charset="0"/>
              </a:rPr>
              <a:t>exploits</a:t>
            </a:r>
            <a:r>
              <a:rPr lang="es-ES" sz="4800" b="1" dirty="0">
                <a:latin typeface="STCaiyun" panose="02010800040101010101" pitchFamily="2" charset="-122"/>
                <a:ea typeface="STCaiyun" panose="02010800040101010101" pitchFamily="2" charset="-122"/>
                <a:cs typeface="Mystical Woods Rough Script" panose="020F0502020204030204" pitchFamily="34" charset="0"/>
              </a:rPr>
              <a:t> dirigidos a drivers vulnerables en entornos </a:t>
            </a:r>
            <a:r>
              <a:rPr lang="es-ES" sz="4800" b="1" dirty="0" err="1">
                <a:latin typeface="STCaiyun" panose="02010800040101010101" pitchFamily="2" charset="-122"/>
                <a:ea typeface="STCaiyun" panose="02010800040101010101" pitchFamily="2" charset="-122"/>
                <a:cs typeface="Mystical Woods Rough Script" panose="020F0502020204030204" pitchFamily="34" charset="0"/>
              </a:rPr>
              <a:t>windows</a:t>
            </a:r>
            <a:endParaRPr lang="es-ES" sz="4800" b="1" dirty="0">
              <a:latin typeface="STCaiyun" panose="02010800040101010101" pitchFamily="2" charset="-122"/>
              <a:ea typeface="STCaiyun" panose="02010800040101010101" pitchFamily="2" charset="-122"/>
              <a:cs typeface="Mystical Woods Rough Script" panose="020F0502020204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30D3E-C689-4E90-B92F-6F30284EC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s-ES" sz="1200" dirty="0"/>
              <a:t>Ramon González </a:t>
            </a:r>
            <a:r>
              <a:rPr lang="es-ES" sz="1200" dirty="0" err="1"/>
              <a:t>gaztelupe</a:t>
            </a:r>
            <a:r>
              <a:rPr lang="es-ES" sz="1200" dirty="0"/>
              <a:t> (</a:t>
            </a:r>
            <a:r>
              <a:rPr lang="es-ES" sz="1200" b="1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RAJKIT</a:t>
            </a:r>
            <a:r>
              <a:rPr lang="es-ES" sz="1200" dirty="0"/>
              <a:t>)</a:t>
            </a:r>
          </a:p>
        </p:txBody>
      </p:sp>
      <p:pic>
        <p:nvPicPr>
          <p:cNvPr id="5" name="Imagen 4" descr="Imagen que contiene persona, hombre, jugador, sostener&#10;&#10;Descripción generada automáticamente">
            <a:extLst>
              <a:ext uri="{FF2B5EF4-FFF2-40B4-BE49-F238E27FC236}">
                <a16:creationId xmlns:a16="http://schemas.microsoft.com/office/drawing/2014/main" id="{5B723E42-62BF-0196-8231-BFBC19C0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737" y="3160673"/>
            <a:ext cx="3105769" cy="3484673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9BB646B-EA08-3C06-9801-AE8F0F64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750" y="4903009"/>
            <a:ext cx="2264690" cy="1585662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294B5E26-A157-3B51-14C7-481A9E835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775" y="5265836"/>
            <a:ext cx="1084225" cy="800573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1A7A5DA0-B528-42D1-FE29-B7282DDB3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34" y="4642038"/>
            <a:ext cx="2264690" cy="19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magen que contiene jugador, persona, hombre, pelota&#10;&#10;Descripción generada automáticamente">
            <a:extLst>
              <a:ext uri="{FF2B5EF4-FFF2-40B4-BE49-F238E27FC236}">
                <a16:creationId xmlns:a16="http://schemas.microsoft.com/office/drawing/2014/main" id="{5D99418A-7650-88D1-41A8-D06E24AC9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89" y="4588502"/>
            <a:ext cx="1545509" cy="2269498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460E0B5-121F-D431-30D5-873A6C5E7E56}"/>
              </a:ext>
            </a:extLst>
          </p:cNvPr>
          <p:cNvSpPr txBox="1">
            <a:spLocks/>
          </p:cNvSpPr>
          <p:nvPr/>
        </p:nvSpPr>
        <p:spPr>
          <a:xfrm>
            <a:off x="1442720" y="1517374"/>
            <a:ext cx="65364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Creación de </a:t>
            </a:r>
            <a:r>
              <a:rPr lang="es-ES" sz="1200" b="1" dirty="0" err="1">
                <a:solidFill>
                  <a:srgbClr val="C00000"/>
                </a:solidFill>
                <a:latin typeface="Comic Sans MS" panose="030F0902030302020204" pitchFamily="66" charset="0"/>
              </a:rPr>
              <a:t>shellcode</a:t>
            </a:r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 para el robo del token a SYSTEM</a:t>
            </a:r>
            <a:endParaRPr lang="en-US" sz="1200" b="1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E48D3E6D-F60D-3F3A-1B36-C1EA19067A36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BBDB7A17-FF1A-0F5C-3B8B-55FE168EAF2B}"/>
              </a:ext>
            </a:extLst>
          </p:cNvPr>
          <p:cNvSpPr/>
          <p:nvPr/>
        </p:nvSpPr>
        <p:spPr>
          <a:xfrm>
            <a:off x="11107302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456B17E-9EDD-44CD-8E55-D95CC6BC1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202" y="5346904"/>
            <a:ext cx="1522655" cy="10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magen que contiene persona, hombre, mujer, sostener&#10;&#10;Descripción generada automáticamente">
            <a:extLst>
              <a:ext uri="{FF2B5EF4-FFF2-40B4-BE49-F238E27FC236}">
                <a16:creationId xmlns:a16="http://schemas.microsoft.com/office/drawing/2014/main" id="{E4C4C098-AE55-26F8-4861-5B0DF9214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8232" y="4551584"/>
            <a:ext cx="1578967" cy="1927039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74E1446-256F-1A68-AB3A-59CEE9E6B598}"/>
              </a:ext>
            </a:extLst>
          </p:cNvPr>
          <p:cNvSpPr txBox="1">
            <a:spLocks/>
          </p:cNvSpPr>
          <p:nvPr/>
        </p:nvSpPr>
        <p:spPr>
          <a:xfrm>
            <a:off x="1442720" y="1517374"/>
            <a:ext cx="65364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b="1" dirty="0" err="1">
                <a:solidFill>
                  <a:srgbClr val="C00000"/>
                </a:solidFill>
                <a:latin typeface="Comic Sans MS" panose="030F0902030302020204" pitchFamily="66" charset="0"/>
              </a:rPr>
              <a:t>whoami</a:t>
            </a:r>
            <a:endParaRPr lang="es-ES" sz="1200" b="1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63E24A8D-B046-177C-B750-6B40676EF4C9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7BFF3CF5-1037-86A0-8776-DAEF8497F285}"/>
              </a:ext>
            </a:extLst>
          </p:cNvPr>
          <p:cNvSpPr/>
          <p:nvPr/>
        </p:nvSpPr>
        <p:spPr>
          <a:xfrm>
            <a:off x="11107302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92E1655-5426-BA60-9ECA-B7D56A065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3118">
            <a:off x="9970018" y="6233334"/>
            <a:ext cx="676429" cy="676429"/>
          </a:xfrm>
          <a:prstGeom prst="rect">
            <a:avLst/>
          </a:prstGeom>
        </p:spPr>
      </p:pic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C03A95-988B-C82D-F283-CFD5292C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02" y="5346904"/>
            <a:ext cx="1522655" cy="10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3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  <a:alpha val="72615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>
            <a:extLst>
              <a:ext uri="{FF2B5EF4-FFF2-40B4-BE49-F238E27FC236}">
                <a16:creationId xmlns:a16="http://schemas.microsoft.com/office/drawing/2014/main" id="{F35D81B5-3AE9-43D3-E64D-8A739A83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0" y="1517374"/>
            <a:ext cx="6536411" cy="1049235"/>
          </a:xfrm>
        </p:spPr>
        <p:txBody>
          <a:bodyPr>
            <a:normAutofit/>
          </a:bodyPr>
          <a:lstStyle/>
          <a:p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Cronograma DE EJECUCIÓN</a:t>
            </a:r>
          </a:p>
        </p:txBody>
      </p:sp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541612DC-DC61-A4CB-DB7E-E4FEA1FF7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00284" y="2978910"/>
            <a:ext cx="527999" cy="527999"/>
          </a:xfrm>
          <a:prstGeom prst="rect">
            <a:avLst/>
          </a:prstGeom>
        </p:spPr>
      </p:pic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2ADECD6A-1B83-AF1E-296F-390B6F2DC3B6}"/>
              </a:ext>
            </a:extLst>
          </p:cNvPr>
          <p:cNvSpPr txBox="1">
            <a:spLocks/>
          </p:cNvSpPr>
          <p:nvPr/>
        </p:nvSpPr>
        <p:spPr>
          <a:xfrm>
            <a:off x="2180843" y="2258368"/>
            <a:ext cx="4172212" cy="4614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Análisis del driver </a:t>
            </a:r>
            <a:r>
              <a:rPr lang="es-ES" dirty="0" err="1"/>
              <a:t>capcom.sys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3705E1BF-E938-683F-C4B7-E7A26139A1B5}"/>
              </a:ext>
            </a:extLst>
          </p:cNvPr>
          <p:cNvSpPr txBox="1">
            <a:spLocks/>
          </p:cNvSpPr>
          <p:nvPr/>
        </p:nvSpPr>
        <p:spPr>
          <a:xfrm>
            <a:off x="2180843" y="3021678"/>
            <a:ext cx="5135986" cy="4614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Análisis de las estructuras del </a:t>
            </a:r>
            <a:r>
              <a:rPr lang="es-ES" dirty="0" err="1"/>
              <a:t>kernel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9" name="Imagen 28" descr="Logotipo, Icono&#10;&#10;Descripción generada automáticamente">
            <a:extLst>
              <a:ext uri="{FF2B5EF4-FFF2-40B4-BE49-F238E27FC236}">
                <a16:creationId xmlns:a16="http://schemas.microsoft.com/office/drawing/2014/main" id="{2B655E62-5C75-A133-B773-CC6625A2A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85" y="2221138"/>
            <a:ext cx="487856" cy="487856"/>
          </a:xfrm>
          <a:prstGeom prst="rect">
            <a:avLst/>
          </a:prstGeom>
        </p:spPr>
      </p:pic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1A76A8D1-479E-4362-DFD6-41F779B3A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045" y="3782794"/>
            <a:ext cx="574495" cy="574495"/>
          </a:xfrm>
          <a:prstGeom prst="rect">
            <a:avLst/>
          </a:prstGeom>
        </p:spPr>
      </p:pic>
      <p:sp>
        <p:nvSpPr>
          <p:cNvPr id="32" name="Abrir llave 31">
            <a:extLst>
              <a:ext uri="{FF2B5EF4-FFF2-40B4-BE49-F238E27FC236}">
                <a16:creationId xmlns:a16="http://schemas.microsoft.com/office/drawing/2014/main" id="{708CD203-8352-421A-C156-3FAAB06FB364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errar llave 32">
            <a:extLst>
              <a:ext uri="{FF2B5EF4-FFF2-40B4-BE49-F238E27FC236}">
                <a16:creationId xmlns:a16="http://schemas.microsoft.com/office/drawing/2014/main" id="{3C41ADAD-9590-8BFB-B5F1-85CF435B9E26}"/>
              </a:ext>
            </a:extLst>
          </p:cNvPr>
          <p:cNvSpPr/>
          <p:nvPr/>
        </p:nvSpPr>
        <p:spPr>
          <a:xfrm>
            <a:off x="5659794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33B1F2E9-CCA0-C5FC-F1E7-EEA31801B730}"/>
              </a:ext>
            </a:extLst>
          </p:cNvPr>
          <p:cNvSpPr txBox="1">
            <a:spLocks/>
          </p:cNvSpPr>
          <p:nvPr/>
        </p:nvSpPr>
        <p:spPr>
          <a:xfrm>
            <a:off x="2180843" y="3839341"/>
            <a:ext cx="7501056" cy="4614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Creación de </a:t>
            </a:r>
            <a:r>
              <a:rPr lang="es-ES" dirty="0" err="1"/>
              <a:t>shellcode</a:t>
            </a:r>
            <a:r>
              <a:rPr lang="es-ES" dirty="0"/>
              <a:t> y </a:t>
            </a:r>
            <a:r>
              <a:rPr lang="es-ES" dirty="0" err="1"/>
              <a:t>exploit</a:t>
            </a:r>
            <a:r>
              <a:rPr lang="es-ES" dirty="0"/>
              <a:t> para el robo del token a SYSTEM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7" name="Imagen 36" descr="Logotipo&#10;&#10;Descripción generada automáticamente">
            <a:extLst>
              <a:ext uri="{FF2B5EF4-FFF2-40B4-BE49-F238E27FC236}">
                <a16:creationId xmlns:a16="http://schemas.microsoft.com/office/drawing/2014/main" id="{1729082E-D2B7-8F89-0ABB-F8C8FD0A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85" y="4556881"/>
            <a:ext cx="576305" cy="576305"/>
          </a:xfrm>
          <a:prstGeom prst="rect">
            <a:avLst/>
          </a:prstGeom>
        </p:spPr>
      </p:pic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CF143CD1-3A4F-9974-5555-688D24079E7B}"/>
              </a:ext>
            </a:extLst>
          </p:cNvPr>
          <p:cNvSpPr txBox="1">
            <a:spLocks/>
          </p:cNvSpPr>
          <p:nvPr/>
        </p:nvSpPr>
        <p:spPr>
          <a:xfrm>
            <a:off x="2180843" y="4604391"/>
            <a:ext cx="7501056" cy="4614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Explotación 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90B75A3-63FD-A35D-F6EF-1D46C169A3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8202" y="5346904"/>
            <a:ext cx="1522655" cy="10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2BBA20-31D2-A344-673F-ABBDFED3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Windows 10 – 1909 64bits</a:t>
            </a:r>
          </a:p>
          <a:p>
            <a:r>
              <a:rPr lang="es-ES_tradnl" dirty="0"/>
              <a:t>Ensamblador</a:t>
            </a:r>
            <a:r>
              <a:rPr lang="en-US" dirty="0"/>
              <a:t> NASM</a:t>
            </a:r>
          </a:p>
          <a:p>
            <a:r>
              <a:rPr lang="es-ES_tradnl" dirty="0"/>
              <a:t>Enlazador</a:t>
            </a:r>
          </a:p>
          <a:p>
            <a:r>
              <a:rPr lang="en-US" dirty="0"/>
              <a:t>Visual Studio 2022-2019</a:t>
            </a:r>
          </a:p>
          <a:p>
            <a:r>
              <a:rPr lang="en-US" dirty="0"/>
              <a:t>Driver </a:t>
            </a:r>
            <a:r>
              <a:rPr lang="en-US" dirty="0" err="1"/>
              <a:t>Capcom.sys</a:t>
            </a:r>
            <a:endParaRPr lang="en-US" dirty="0"/>
          </a:p>
          <a:p>
            <a:r>
              <a:rPr lang="en-US" dirty="0" err="1"/>
              <a:t>IDApro</a:t>
            </a:r>
            <a:endParaRPr lang="en-US" dirty="0"/>
          </a:p>
          <a:p>
            <a:r>
              <a:rPr lang="en-US" dirty="0" err="1"/>
              <a:t>WinDBG</a:t>
            </a:r>
            <a:r>
              <a:rPr lang="en-US" dirty="0"/>
              <a:t> preview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492A08B4-D241-63F9-3FA0-476CB088B285}"/>
              </a:ext>
            </a:extLst>
          </p:cNvPr>
          <p:cNvSpPr txBox="1">
            <a:spLocks/>
          </p:cNvSpPr>
          <p:nvPr/>
        </p:nvSpPr>
        <p:spPr>
          <a:xfrm>
            <a:off x="1442720" y="1517374"/>
            <a:ext cx="65364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ENTORNO DE EXPLOTACIÓN</a:t>
            </a:r>
          </a:p>
        </p:txBody>
      </p:sp>
      <p:pic>
        <p:nvPicPr>
          <p:cNvPr id="13" name="Imagen 12" descr="Imagen que contiene persona, hombre, jugador, raqueta&#10;&#10;Descripción generada automáticamente">
            <a:extLst>
              <a:ext uri="{FF2B5EF4-FFF2-40B4-BE49-F238E27FC236}">
                <a16:creationId xmlns:a16="http://schemas.microsoft.com/office/drawing/2014/main" id="{357CE5E4-6E06-2D56-90C5-5D9E3A67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739" y="3990426"/>
            <a:ext cx="1522655" cy="2728597"/>
          </a:xfrm>
          <a:prstGeom prst="rect">
            <a:avLst/>
          </a:prstGeom>
        </p:spPr>
      </p:pic>
      <p:sp>
        <p:nvSpPr>
          <p:cNvPr id="19" name="Cerrar llave 18">
            <a:extLst>
              <a:ext uri="{FF2B5EF4-FFF2-40B4-BE49-F238E27FC236}">
                <a16:creationId xmlns:a16="http://schemas.microsoft.com/office/drawing/2014/main" id="{71DE8DCD-BDFA-8F19-94B4-193232E66381}"/>
              </a:ext>
            </a:extLst>
          </p:cNvPr>
          <p:cNvSpPr/>
          <p:nvPr/>
        </p:nvSpPr>
        <p:spPr>
          <a:xfrm>
            <a:off x="5659794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Abrir llave 2">
            <a:extLst>
              <a:ext uri="{FF2B5EF4-FFF2-40B4-BE49-F238E27FC236}">
                <a16:creationId xmlns:a16="http://schemas.microsoft.com/office/drawing/2014/main" id="{6A6FD4AF-CD14-E58D-A7F9-E4E580886698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E480C64-2DE0-5B16-0EB2-022AD4837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202" y="5346904"/>
            <a:ext cx="1522655" cy="10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3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91000"/>
                <a:lumOff val="9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1A32BC6-880A-EFEF-10E1-9A8C7B2EBF69}"/>
              </a:ext>
            </a:extLst>
          </p:cNvPr>
          <p:cNvSpPr txBox="1">
            <a:spLocks/>
          </p:cNvSpPr>
          <p:nvPr/>
        </p:nvSpPr>
        <p:spPr>
          <a:xfrm>
            <a:off x="1442720" y="1517374"/>
            <a:ext cx="65364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ANÁLISIS DEL DRIVER CAPCOM.SYS</a:t>
            </a:r>
          </a:p>
        </p:txBody>
      </p:sp>
      <p:pic>
        <p:nvPicPr>
          <p:cNvPr id="9" name="Imagen 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695120E-ECE6-4744-03B4-E1BD41B7B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34" y="5015372"/>
            <a:ext cx="1996401" cy="1680793"/>
          </a:xfrm>
          <a:prstGeom prst="rect">
            <a:avLst/>
          </a:prstGeom>
        </p:spPr>
      </p:pic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049B4BB0-704D-EBEC-F791-2528902D4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781205"/>
          </a:xfrm>
        </p:spPr>
        <p:txBody>
          <a:bodyPr/>
          <a:lstStyle/>
          <a:p>
            <a:r>
              <a:rPr lang="es-ES_tradnl" dirty="0"/>
              <a:t>El controlador nos va a brindar la ejecución en ring 0 a través de una función que toma un puntero hacia un buffer declarado en ring 3.</a:t>
            </a:r>
          </a:p>
          <a:p>
            <a:r>
              <a:rPr lang="es-ES_tradnl" dirty="0"/>
              <a:t>Antes de realizar la ejecución del código deshabilitara SMEP para después volver a activarlo.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EA91381D-A722-A5B3-2BAF-048E91E387F2}"/>
              </a:ext>
            </a:extLst>
          </p:cNvPr>
          <p:cNvSpPr/>
          <p:nvPr/>
        </p:nvSpPr>
        <p:spPr>
          <a:xfrm>
            <a:off x="11107302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2310BDDF-FF3E-F463-FF45-7A0624866ADB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animal, oscuro, pequeño, café&#10;&#10;Descripción generada automáticamente">
            <a:extLst>
              <a:ext uri="{FF2B5EF4-FFF2-40B4-BE49-F238E27FC236}">
                <a16:creationId xmlns:a16="http://schemas.microsoft.com/office/drawing/2014/main" id="{67AFFF3B-7783-9F2E-39F2-032BDA9CF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911" y="3562626"/>
            <a:ext cx="3835400" cy="3556000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80FD671-8514-015B-EB9B-71B887CF2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795" y="5965537"/>
            <a:ext cx="1522655" cy="1066113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03349AE-A63E-E54D-3D87-2E0A3A05CAEB}"/>
              </a:ext>
            </a:extLst>
          </p:cNvPr>
          <p:cNvSpPr txBox="1">
            <a:spLocks/>
          </p:cNvSpPr>
          <p:nvPr/>
        </p:nvSpPr>
        <p:spPr>
          <a:xfrm>
            <a:off x="4108945" y="4748231"/>
            <a:ext cx="2395559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CR4 </a:t>
            </a:r>
            <a:r>
              <a:rPr lang="es-ES_tradnl" sz="1200" b="1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AND</a:t>
            </a:r>
            <a:r>
              <a:rPr lang="es-ES_tradnl" sz="1200" b="1" i="1" dirty="0">
                <a:latin typeface="Comic Sans MS" panose="030F0902030302020204" pitchFamily="66" charset="0"/>
              </a:rPr>
              <a:t> </a:t>
            </a:r>
            <a:r>
              <a:rPr lang="es-ES_tradnl" sz="1200" i="1" dirty="0">
                <a:latin typeface="Comic Sans MS" panose="030F0902030302020204" pitchFamily="66" charset="0"/>
              </a:rPr>
              <a:t>0xFFFFFFFFFFEFFFFF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2CF5AF3-4EE9-5770-12D7-DDC360FE14A6}"/>
              </a:ext>
            </a:extLst>
          </p:cNvPr>
          <p:cNvSpPr txBox="1">
            <a:spLocks/>
          </p:cNvSpPr>
          <p:nvPr/>
        </p:nvSpPr>
        <p:spPr>
          <a:xfrm>
            <a:off x="3188270" y="3837926"/>
            <a:ext cx="1522655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OBTENER CR4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CA9A9222-C0EE-847C-2D65-5B839D88102B}"/>
              </a:ext>
            </a:extLst>
          </p:cNvPr>
          <p:cNvSpPr txBox="1">
            <a:spLocks/>
          </p:cNvSpPr>
          <p:nvPr/>
        </p:nvSpPr>
        <p:spPr>
          <a:xfrm>
            <a:off x="3502894" y="5473596"/>
            <a:ext cx="1814304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b="1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_writecr4()</a:t>
            </a:r>
            <a:endParaRPr lang="es-ES_tradnl" sz="1200" i="1" dirty="0">
              <a:solidFill>
                <a:schemeClr val="accent2"/>
              </a:solidFill>
              <a:latin typeface="Comic Sans MS" panose="030F0902030302020204" pitchFamily="66" charset="0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A939D8F1-2EEA-8299-A86B-7533172F972C}"/>
              </a:ext>
            </a:extLst>
          </p:cNvPr>
          <p:cNvSpPr/>
          <p:nvPr/>
        </p:nvSpPr>
        <p:spPr>
          <a:xfrm>
            <a:off x="3188270" y="3837926"/>
            <a:ext cx="1377024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90FDF810-E1C5-222C-125B-31B480732809}"/>
              </a:ext>
            </a:extLst>
          </p:cNvPr>
          <p:cNvSpPr/>
          <p:nvPr/>
        </p:nvSpPr>
        <p:spPr>
          <a:xfrm>
            <a:off x="4102544" y="4748231"/>
            <a:ext cx="2395558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24421C5F-775C-E924-852D-E48C55A39D9D}"/>
              </a:ext>
            </a:extLst>
          </p:cNvPr>
          <p:cNvSpPr/>
          <p:nvPr/>
        </p:nvSpPr>
        <p:spPr>
          <a:xfrm>
            <a:off x="3403391" y="5475396"/>
            <a:ext cx="1161902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1DF6BE6-9729-D6A9-FF94-CC65943B2B30}"/>
              </a:ext>
            </a:extLst>
          </p:cNvPr>
          <p:cNvCxnSpPr/>
          <p:nvPr/>
        </p:nvCxnSpPr>
        <p:spPr>
          <a:xfrm>
            <a:off x="4415246" y="4177603"/>
            <a:ext cx="0" cy="545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B7CE6CC-B172-45D4-9C36-9C03AD3FAE57}"/>
              </a:ext>
            </a:extLst>
          </p:cNvPr>
          <p:cNvCxnSpPr>
            <a:cxnSpLocks/>
          </p:cNvCxnSpPr>
          <p:nvPr/>
        </p:nvCxnSpPr>
        <p:spPr>
          <a:xfrm>
            <a:off x="4219303" y="5087908"/>
            <a:ext cx="0" cy="38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87B1D427-599E-74A4-6A98-6D0EBFAB5F3E}"/>
              </a:ext>
            </a:extLst>
          </p:cNvPr>
          <p:cNvSpPr/>
          <p:nvPr/>
        </p:nvSpPr>
        <p:spPr>
          <a:xfrm>
            <a:off x="5164183" y="5488697"/>
            <a:ext cx="2395558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2C0B493B-379C-0E55-B1D4-9ED13D803AF7}"/>
              </a:ext>
            </a:extLst>
          </p:cNvPr>
          <p:cNvSpPr txBox="1">
            <a:spLocks/>
          </p:cNvSpPr>
          <p:nvPr/>
        </p:nvSpPr>
        <p:spPr>
          <a:xfrm>
            <a:off x="5331054" y="5513999"/>
            <a:ext cx="2395559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EJECUTAR SHELLCODE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FD8FA502-C505-571C-3838-D7503B9BBFD0}"/>
              </a:ext>
            </a:extLst>
          </p:cNvPr>
          <p:cNvCxnSpPr>
            <a:cxnSpLocks/>
          </p:cNvCxnSpPr>
          <p:nvPr/>
        </p:nvCxnSpPr>
        <p:spPr>
          <a:xfrm>
            <a:off x="4565293" y="5645234"/>
            <a:ext cx="598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4CA7AF18-3CA8-4BEC-BCCC-3162D178BC4C}"/>
              </a:ext>
            </a:extLst>
          </p:cNvPr>
          <p:cNvSpPr/>
          <p:nvPr/>
        </p:nvSpPr>
        <p:spPr>
          <a:xfrm>
            <a:off x="7134457" y="4746293"/>
            <a:ext cx="1467306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ECA8F439-5EAB-E991-6561-EF77E4017529}"/>
              </a:ext>
            </a:extLst>
          </p:cNvPr>
          <p:cNvSpPr txBox="1">
            <a:spLocks/>
          </p:cNvSpPr>
          <p:nvPr/>
        </p:nvSpPr>
        <p:spPr>
          <a:xfrm>
            <a:off x="7083085" y="4725569"/>
            <a:ext cx="2395559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RESTAURAR CR4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EB03A99E-3C39-92BF-BA43-511EABD3CA16}"/>
              </a:ext>
            </a:extLst>
          </p:cNvPr>
          <p:cNvCxnSpPr>
            <a:cxnSpLocks/>
          </p:cNvCxnSpPr>
          <p:nvPr/>
        </p:nvCxnSpPr>
        <p:spPr>
          <a:xfrm flipV="1">
            <a:off x="7366241" y="5085970"/>
            <a:ext cx="0" cy="387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42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91000"/>
                <a:lumOff val="9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1A32BC6-880A-EFEF-10E1-9A8C7B2EBF69}"/>
              </a:ext>
            </a:extLst>
          </p:cNvPr>
          <p:cNvSpPr txBox="1">
            <a:spLocks/>
          </p:cNvSpPr>
          <p:nvPr/>
        </p:nvSpPr>
        <p:spPr>
          <a:xfrm>
            <a:off x="1442720" y="1517374"/>
            <a:ext cx="65364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ANÁLISIS DEL DRIVER CAPCOM.SYS</a:t>
            </a:r>
          </a:p>
        </p:txBody>
      </p:sp>
      <p:pic>
        <p:nvPicPr>
          <p:cNvPr id="9" name="Imagen 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695120E-ECE6-4744-03B4-E1BD41B7B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34" y="5015372"/>
            <a:ext cx="1996401" cy="1680793"/>
          </a:xfrm>
          <a:prstGeom prst="rect">
            <a:avLst/>
          </a:prstGeom>
        </p:spPr>
      </p:pic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049B4BB0-704D-EBEC-F791-2528902D4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345777"/>
          </a:xfrm>
        </p:spPr>
        <p:txBody>
          <a:bodyPr/>
          <a:lstStyle/>
          <a:p>
            <a:r>
              <a:rPr lang="es-ES_tradnl" dirty="0"/>
              <a:t>Necesitaremos el manejador para realizar la llamada a través de </a:t>
            </a:r>
            <a:r>
              <a:rPr lang="es-ES_tradnl" dirty="0" err="1"/>
              <a:t>CreateFile</a:t>
            </a:r>
            <a:r>
              <a:rPr lang="es-ES_tradnl" dirty="0"/>
              <a:t>, ese manejador esta codificado, lo obtendremos después de usar la decodificación interna que contiene el driver ya que lo almacena en una variable y se ejecuta en </a:t>
            </a:r>
            <a:r>
              <a:rPr lang="es-ES_tradnl" dirty="0" err="1"/>
              <a:t>DriverEntry</a:t>
            </a:r>
            <a:r>
              <a:rPr lang="es-ES_tradnl" dirty="0"/>
              <a:t>.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EA91381D-A722-A5B3-2BAF-048E91E387F2}"/>
              </a:ext>
            </a:extLst>
          </p:cNvPr>
          <p:cNvSpPr/>
          <p:nvPr/>
        </p:nvSpPr>
        <p:spPr>
          <a:xfrm>
            <a:off x="11107302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2310BDDF-FF3E-F463-FF45-7A0624866ADB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Imagen que contiene animal, oscuro, pequeño, café&#10;&#10;Descripción generada automáticamente">
            <a:extLst>
              <a:ext uri="{FF2B5EF4-FFF2-40B4-BE49-F238E27FC236}">
                <a16:creationId xmlns:a16="http://schemas.microsoft.com/office/drawing/2014/main" id="{2992BF33-1400-37FF-3677-1BCDB0B40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911" y="3562626"/>
            <a:ext cx="3835400" cy="3556000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9CB3689-0512-019C-C63E-6313E82AB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795" y="5965537"/>
            <a:ext cx="1522655" cy="1066113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71581F7-B26C-D28C-992D-5048D320FE33}"/>
              </a:ext>
            </a:extLst>
          </p:cNvPr>
          <p:cNvSpPr txBox="1">
            <a:spLocks/>
          </p:cNvSpPr>
          <p:nvPr/>
        </p:nvSpPr>
        <p:spPr>
          <a:xfrm>
            <a:off x="5168798" y="5170787"/>
            <a:ext cx="1406174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CAPCOM + 880 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2201C84-BBB8-8F86-4A7D-E10564EDE07C}"/>
              </a:ext>
            </a:extLst>
          </p:cNvPr>
          <p:cNvSpPr txBox="1">
            <a:spLocks/>
          </p:cNvSpPr>
          <p:nvPr/>
        </p:nvSpPr>
        <p:spPr>
          <a:xfrm>
            <a:off x="4776311" y="3551322"/>
            <a:ext cx="2367799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CAPCOM + 980 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59AA8ACA-59FA-A535-885B-21BDA8D5836A}"/>
              </a:ext>
            </a:extLst>
          </p:cNvPr>
          <p:cNvSpPr txBox="1">
            <a:spLocks/>
          </p:cNvSpPr>
          <p:nvPr/>
        </p:nvSpPr>
        <p:spPr>
          <a:xfrm>
            <a:off x="3761090" y="4454043"/>
            <a:ext cx="2367799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RUTINA DE CIFRADO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C87529E3-068F-B7F4-1B84-07A21A55D5EF}"/>
              </a:ext>
            </a:extLst>
          </p:cNvPr>
          <p:cNvSpPr/>
          <p:nvPr/>
        </p:nvSpPr>
        <p:spPr>
          <a:xfrm>
            <a:off x="4753251" y="3525689"/>
            <a:ext cx="1377024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AF7351B9-9726-C1CC-7C3B-CE5D1652BA35}"/>
              </a:ext>
            </a:extLst>
          </p:cNvPr>
          <p:cNvSpPr/>
          <p:nvPr/>
        </p:nvSpPr>
        <p:spPr>
          <a:xfrm>
            <a:off x="3769141" y="4425140"/>
            <a:ext cx="1855530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0E8E96CD-EAFD-F885-E09B-CADCE1102F17}"/>
              </a:ext>
            </a:extLst>
          </p:cNvPr>
          <p:cNvSpPr/>
          <p:nvPr/>
        </p:nvSpPr>
        <p:spPr>
          <a:xfrm>
            <a:off x="5168797" y="5170787"/>
            <a:ext cx="1340654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E70D7D2-8C32-6206-882B-8491DB51F865}"/>
              </a:ext>
            </a:extLst>
          </p:cNvPr>
          <p:cNvCxnSpPr/>
          <p:nvPr/>
        </p:nvCxnSpPr>
        <p:spPr>
          <a:xfrm>
            <a:off x="5186214" y="3879234"/>
            <a:ext cx="0" cy="545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26067C3-AC4B-5B89-AA8B-F99E35CB283D}"/>
              </a:ext>
            </a:extLst>
          </p:cNvPr>
          <p:cNvCxnSpPr>
            <a:cxnSpLocks/>
          </p:cNvCxnSpPr>
          <p:nvPr/>
        </p:nvCxnSpPr>
        <p:spPr>
          <a:xfrm>
            <a:off x="5408023" y="4764817"/>
            <a:ext cx="0" cy="40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D23D0089-23FB-84E0-A6E6-14A7870E93F8}"/>
              </a:ext>
            </a:extLst>
          </p:cNvPr>
          <p:cNvSpPr txBox="1">
            <a:spLocks/>
          </p:cNvSpPr>
          <p:nvPr/>
        </p:nvSpPr>
        <p:spPr>
          <a:xfrm>
            <a:off x="7145138" y="5148017"/>
            <a:ext cx="1406174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600" b="1" i="1" dirty="0" err="1">
                <a:solidFill>
                  <a:schemeClr val="accent1">
                    <a:lumMod val="75000"/>
                  </a:schemeClr>
                </a:solidFill>
                <a:latin typeface="Comic Sans MS" panose="030F0902030302020204" pitchFamily="66" charset="0"/>
              </a:rPr>
              <a:t>deviceName</a:t>
            </a:r>
            <a:endParaRPr lang="es-ES_tradnl" sz="1600" i="1" dirty="0">
              <a:solidFill>
                <a:schemeClr val="accent1">
                  <a:lumMod val="7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D8E288CD-F5FF-10D9-F0BC-FC525B41F67F}"/>
              </a:ext>
            </a:extLst>
          </p:cNvPr>
          <p:cNvSpPr/>
          <p:nvPr/>
        </p:nvSpPr>
        <p:spPr>
          <a:xfrm>
            <a:off x="7191446" y="5170786"/>
            <a:ext cx="1340654" cy="339677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3BAC349F-BB09-BD08-8CDD-67048F911A66}"/>
              </a:ext>
            </a:extLst>
          </p:cNvPr>
          <p:cNvCxnSpPr>
            <a:cxnSpLocks/>
          </p:cNvCxnSpPr>
          <p:nvPr/>
        </p:nvCxnSpPr>
        <p:spPr>
          <a:xfrm flipV="1">
            <a:off x="6509451" y="5340625"/>
            <a:ext cx="634659" cy="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4247735C-19F2-843F-6A1B-0BB2C437AE22}"/>
              </a:ext>
            </a:extLst>
          </p:cNvPr>
          <p:cNvSpPr/>
          <p:nvPr/>
        </p:nvSpPr>
        <p:spPr>
          <a:xfrm>
            <a:off x="7154330" y="5089161"/>
            <a:ext cx="1406153" cy="498005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490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2BBA20-31D2-A344-673F-ABBDFED3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3"/>
            <a:ext cx="8691879" cy="1687196"/>
          </a:xfrm>
        </p:spPr>
        <p:txBody>
          <a:bodyPr>
            <a:normAutofit/>
          </a:bodyPr>
          <a:lstStyle/>
          <a:p>
            <a:r>
              <a:rPr lang="es-ES_tradnl" dirty="0"/>
              <a:t>Es una mitigación que impide que el código que se ejecuta en modo supervisor ejecute código que reside en páginas marcadas como de usuario.</a:t>
            </a:r>
          </a:p>
          <a:p>
            <a:r>
              <a:rPr lang="es-ES_tradnl" dirty="0"/>
              <a:t>Está habilitada por el registro CR4 en su bit 20, sin embargo, no es el encargado de implementarlo.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492A08B4-D241-63F9-3FA0-476CB088B285}"/>
              </a:ext>
            </a:extLst>
          </p:cNvPr>
          <p:cNvSpPr txBox="1">
            <a:spLocks/>
          </p:cNvSpPr>
          <p:nvPr/>
        </p:nvSpPr>
        <p:spPr>
          <a:xfrm>
            <a:off x="1442720" y="1517374"/>
            <a:ext cx="65364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Que es </a:t>
            </a:r>
            <a:r>
              <a:rPr lang="es-ES" sz="1200" b="1" dirty="0" err="1">
                <a:solidFill>
                  <a:srgbClr val="C00000"/>
                </a:solidFill>
                <a:latin typeface="Comic Sans MS" panose="030F0902030302020204" pitchFamily="66" charset="0"/>
              </a:rPr>
              <a:t>smep</a:t>
            </a:r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¿?</a:t>
            </a:r>
          </a:p>
        </p:txBody>
      </p:sp>
      <p:pic>
        <p:nvPicPr>
          <p:cNvPr id="13" name="Imagen 12" descr="Imagen que contiene persona, hombre, jugador, raqueta&#10;&#10;Descripción generada automáticamente">
            <a:extLst>
              <a:ext uri="{FF2B5EF4-FFF2-40B4-BE49-F238E27FC236}">
                <a16:creationId xmlns:a16="http://schemas.microsoft.com/office/drawing/2014/main" id="{357CE5E4-6E06-2D56-90C5-5D9E3A67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739" y="3990426"/>
            <a:ext cx="1522655" cy="2728597"/>
          </a:xfrm>
          <a:prstGeom prst="rect">
            <a:avLst/>
          </a:prstGeom>
        </p:spPr>
      </p:pic>
      <p:sp>
        <p:nvSpPr>
          <p:cNvPr id="19" name="Cerrar llave 18">
            <a:extLst>
              <a:ext uri="{FF2B5EF4-FFF2-40B4-BE49-F238E27FC236}">
                <a16:creationId xmlns:a16="http://schemas.microsoft.com/office/drawing/2014/main" id="{71DE8DCD-BDFA-8F19-94B4-193232E66381}"/>
              </a:ext>
            </a:extLst>
          </p:cNvPr>
          <p:cNvSpPr/>
          <p:nvPr/>
        </p:nvSpPr>
        <p:spPr>
          <a:xfrm>
            <a:off x="5659794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Abrir llave 2">
            <a:extLst>
              <a:ext uri="{FF2B5EF4-FFF2-40B4-BE49-F238E27FC236}">
                <a16:creationId xmlns:a16="http://schemas.microsoft.com/office/drawing/2014/main" id="{6A6FD4AF-CD14-E58D-A7F9-E4E580886698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5DCD0DCF-A5BF-F494-7743-18F8F51D34AB}"/>
              </a:ext>
            </a:extLst>
          </p:cNvPr>
          <p:cNvSpPr txBox="1">
            <a:spLocks/>
          </p:cNvSpPr>
          <p:nvPr/>
        </p:nvSpPr>
        <p:spPr>
          <a:xfrm>
            <a:off x="2064841" y="4467540"/>
            <a:ext cx="8691879" cy="151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00000000 00000000 00000000 00000000 00000000 001 </a:t>
            </a:r>
            <a:r>
              <a:rPr lang="es-ES_tradnl" sz="1200" i="1" dirty="0">
                <a:solidFill>
                  <a:srgbClr val="FF0000"/>
                </a:solidFill>
                <a:latin typeface="Comic Sans MS" panose="030F0902030302020204" pitchFamily="66" charset="0"/>
              </a:rPr>
              <a:t>1 </a:t>
            </a:r>
            <a:r>
              <a:rPr lang="es-ES_tradnl" sz="1200" i="1" dirty="0">
                <a:latin typeface="Comic Sans MS" panose="030F0902030302020204" pitchFamily="66" charset="0"/>
              </a:rPr>
              <a:t>0101 00000110 11111000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5C27663-27FA-C7E1-B584-09706120CB55}"/>
              </a:ext>
            </a:extLst>
          </p:cNvPr>
          <p:cNvSpPr txBox="1">
            <a:spLocks/>
          </p:cNvSpPr>
          <p:nvPr/>
        </p:nvSpPr>
        <p:spPr>
          <a:xfrm>
            <a:off x="1623166" y="3866565"/>
            <a:ext cx="1522655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b="1" i="1" dirty="0">
                <a:latin typeface="Comic Sans MS" panose="030F0902030302020204" pitchFamily="66" charset="0"/>
              </a:rPr>
              <a:t>CR4 -&gt; </a:t>
            </a:r>
            <a:r>
              <a:rPr lang="es-ES_tradnl" sz="1200" i="1" dirty="0">
                <a:latin typeface="Comic Sans MS" panose="030F0902030302020204" pitchFamily="66" charset="0"/>
              </a:rPr>
              <a:t>0x3506F8</a:t>
            </a:r>
          </a:p>
        </p:txBody>
      </p:sp>
      <p:sp>
        <p:nvSpPr>
          <p:cNvPr id="8" name="Cerrar corchete 7">
            <a:extLst>
              <a:ext uri="{FF2B5EF4-FFF2-40B4-BE49-F238E27FC236}">
                <a16:creationId xmlns:a16="http://schemas.microsoft.com/office/drawing/2014/main" id="{71758BAB-CC1B-59F1-D456-D2852E5E30F6}"/>
              </a:ext>
            </a:extLst>
          </p:cNvPr>
          <p:cNvSpPr/>
          <p:nvPr/>
        </p:nvSpPr>
        <p:spPr>
          <a:xfrm rot="5400000">
            <a:off x="7302455" y="3876834"/>
            <a:ext cx="96430" cy="18797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9BF5468-554D-5631-5CA1-A54A20D7AF66}"/>
              </a:ext>
            </a:extLst>
          </p:cNvPr>
          <p:cNvSpPr txBox="1">
            <a:spLocks/>
          </p:cNvSpPr>
          <p:nvPr/>
        </p:nvSpPr>
        <p:spPr>
          <a:xfrm>
            <a:off x="7120664" y="4864939"/>
            <a:ext cx="1522655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902030302020204" pitchFamily="66" charset="0"/>
              </a:rPr>
              <a:t>21</a:t>
            </a:r>
          </a:p>
        </p:txBody>
      </p:sp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D977000-BB1F-6EAB-9128-C2B61C81F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202" y="5346904"/>
            <a:ext cx="1522655" cy="1066113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D7FB61D0-0C84-DA75-AFF7-DA0151ADD588}"/>
              </a:ext>
            </a:extLst>
          </p:cNvPr>
          <p:cNvSpPr txBox="1">
            <a:spLocks/>
          </p:cNvSpPr>
          <p:nvPr/>
        </p:nvSpPr>
        <p:spPr>
          <a:xfrm>
            <a:off x="5075232" y="3429000"/>
            <a:ext cx="1522655" cy="416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000" b="1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1 -&gt; </a:t>
            </a:r>
            <a:r>
              <a:rPr lang="es-ES_tradnl" sz="1000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SMEP ON</a:t>
            </a:r>
          </a:p>
          <a:p>
            <a:pPr marL="0" indent="0">
              <a:buNone/>
            </a:pPr>
            <a:r>
              <a:rPr lang="es-ES_tradnl" sz="1000" b="1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0 -&gt; </a:t>
            </a:r>
            <a:r>
              <a:rPr lang="es-ES_tradnl" sz="1000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SMEP OFF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39239B53-D720-B949-F851-6D95A0A81FB9}"/>
              </a:ext>
            </a:extLst>
          </p:cNvPr>
          <p:cNvSpPr/>
          <p:nvPr/>
        </p:nvSpPr>
        <p:spPr>
          <a:xfrm>
            <a:off x="2213752" y="3855135"/>
            <a:ext cx="820394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1DEB3E4-899A-F94E-5C48-7F714B4DEA90}"/>
              </a:ext>
            </a:extLst>
          </p:cNvPr>
          <p:cNvCxnSpPr>
            <a:cxnSpLocks/>
          </p:cNvCxnSpPr>
          <p:nvPr/>
        </p:nvCxnSpPr>
        <p:spPr>
          <a:xfrm>
            <a:off x="2623949" y="4195972"/>
            <a:ext cx="0" cy="29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9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492A08B4-D241-63F9-3FA0-476CB088B285}"/>
              </a:ext>
            </a:extLst>
          </p:cNvPr>
          <p:cNvSpPr txBox="1">
            <a:spLocks/>
          </p:cNvSpPr>
          <p:nvPr/>
        </p:nvSpPr>
        <p:spPr>
          <a:xfrm>
            <a:off x="1442720" y="1517374"/>
            <a:ext cx="65364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Que es </a:t>
            </a:r>
            <a:r>
              <a:rPr lang="es-ES" sz="1200" b="1" dirty="0" err="1">
                <a:solidFill>
                  <a:srgbClr val="C00000"/>
                </a:solidFill>
                <a:latin typeface="Comic Sans MS" panose="030F0902030302020204" pitchFamily="66" charset="0"/>
              </a:rPr>
              <a:t>smep</a:t>
            </a:r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¿?</a:t>
            </a:r>
          </a:p>
        </p:txBody>
      </p:sp>
      <p:pic>
        <p:nvPicPr>
          <p:cNvPr id="13" name="Imagen 12" descr="Imagen que contiene persona, hombre, jugador, raqueta&#10;&#10;Descripción generada automáticamente">
            <a:extLst>
              <a:ext uri="{FF2B5EF4-FFF2-40B4-BE49-F238E27FC236}">
                <a16:creationId xmlns:a16="http://schemas.microsoft.com/office/drawing/2014/main" id="{357CE5E4-6E06-2D56-90C5-5D9E3A67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739" y="3990426"/>
            <a:ext cx="1522655" cy="2728597"/>
          </a:xfrm>
          <a:prstGeom prst="rect">
            <a:avLst/>
          </a:prstGeom>
        </p:spPr>
      </p:pic>
      <p:sp>
        <p:nvSpPr>
          <p:cNvPr id="19" name="Cerrar llave 18">
            <a:extLst>
              <a:ext uri="{FF2B5EF4-FFF2-40B4-BE49-F238E27FC236}">
                <a16:creationId xmlns:a16="http://schemas.microsoft.com/office/drawing/2014/main" id="{71DE8DCD-BDFA-8F19-94B4-193232E66381}"/>
              </a:ext>
            </a:extLst>
          </p:cNvPr>
          <p:cNvSpPr/>
          <p:nvPr/>
        </p:nvSpPr>
        <p:spPr>
          <a:xfrm>
            <a:off x="5659794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Abrir llave 2">
            <a:extLst>
              <a:ext uri="{FF2B5EF4-FFF2-40B4-BE49-F238E27FC236}">
                <a16:creationId xmlns:a16="http://schemas.microsoft.com/office/drawing/2014/main" id="{6A6FD4AF-CD14-E58D-A7F9-E4E580886698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D977000-BB1F-6EAB-9128-C2B61C81F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202" y="5346904"/>
            <a:ext cx="1522655" cy="1066113"/>
          </a:xfrm>
          <a:prstGeom prst="rect">
            <a:avLst/>
          </a:prstGeom>
        </p:spPr>
      </p:pic>
      <p:pic>
        <p:nvPicPr>
          <p:cNvPr id="23" name="Imagen 2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56616A6E-DFED-E235-465F-C0E51D685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945" y="1732014"/>
            <a:ext cx="7158323" cy="39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1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2BBA20-31D2-A344-673F-ABBDFED3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3"/>
            <a:ext cx="8691879" cy="1751455"/>
          </a:xfrm>
        </p:spPr>
        <p:txBody>
          <a:bodyPr>
            <a:normAutofit/>
          </a:bodyPr>
          <a:lstStyle/>
          <a:p>
            <a:r>
              <a:rPr lang="es-ES" b="0" i="0" dirty="0">
                <a:effectLst/>
                <a:latin typeface="Gill Sans MT" panose="020B0502020104020203" pitchFamily="34" charset="77"/>
              </a:rPr>
              <a:t>SMEP se </a:t>
            </a:r>
            <a:r>
              <a:rPr lang="es-ES" b="0" i="1" dirty="0">
                <a:effectLst/>
                <a:latin typeface="Gill Sans MT" panose="020B0502020104020203" pitchFamily="34" charset="77"/>
              </a:rPr>
              <a:t>CUMPLE</a:t>
            </a:r>
            <a:r>
              <a:rPr lang="es-ES" b="0" i="0" dirty="0">
                <a:effectLst/>
                <a:latin typeface="Gill Sans MT" panose="020B0502020104020203" pitchFamily="34" charset="77"/>
              </a:rPr>
              <a:t> a través de la entrada de la tabla de páginas (PTE) de una página de memoria en forma de </a:t>
            </a:r>
            <a:r>
              <a:rPr lang="es-ES" b="0" i="1" dirty="0">
                <a:effectLst/>
                <a:latin typeface="Gill Sans MT" panose="020B0502020104020203" pitchFamily="34" charset="77"/>
              </a:rPr>
              <a:t>”</a:t>
            </a:r>
            <a:r>
              <a:rPr lang="es-ES" b="0" i="1" dirty="0" err="1">
                <a:effectLst/>
                <a:latin typeface="Gill Sans MT" panose="020B0502020104020203" pitchFamily="34" charset="77"/>
              </a:rPr>
              <a:t>flags</a:t>
            </a:r>
            <a:r>
              <a:rPr lang="es-ES" b="0" i="1" dirty="0">
                <a:effectLst/>
                <a:latin typeface="Gill Sans MT" panose="020B0502020104020203" pitchFamily="34" charset="77"/>
              </a:rPr>
              <a:t>”.</a:t>
            </a:r>
          </a:p>
          <a:p>
            <a:r>
              <a:rPr lang="es-ES" b="0" i="1" dirty="0">
                <a:effectLst/>
                <a:latin typeface="Gill Sans MT" panose="020B0502020104020203" pitchFamily="34" charset="77"/>
              </a:rPr>
              <a:t>Recordar que una tabla de páginas es lo que contiene información sobre qué parte de la memoria física se asigna a la memoria virtual.</a:t>
            </a:r>
            <a:endParaRPr lang="es-ES_tradnl" i="1" dirty="0">
              <a:latin typeface="Gill Sans MT" panose="020B050202010402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492A08B4-D241-63F9-3FA0-476CB088B285}"/>
              </a:ext>
            </a:extLst>
          </p:cNvPr>
          <p:cNvSpPr txBox="1">
            <a:spLocks/>
          </p:cNvSpPr>
          <p:nvPr/>
        </p:nvSpPr>
        <p:spPr>
          <a:xfrm>
            <a:off x="1442720" y="1517374"/>
            <a:ext cx="65364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Que es </a:t>
            </a:r>
            <a:r>
              <a:rPr lang="es-ES" sz="1200" b="1" dirty="0" err="1">
                <a:solidFill>
                  <a:srgbClr val="C00000"/>
                </a:solidFill>
                <a:latin typeface="Comic Sans MS" panose="030F0902030302020204" pitchFamily="66" charset="0"/>
              </a:rPr>
              <a:t>smep</a:t>
            </a:r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¿?</a:t>
            </a:r>
          </a:p>
        </p:txBody>
      </p:sp>
      <p:pic>
        <p:nvPicPr>
          <p:cNvPr id="13" name="Imagen 12" descr="Imagen que contiene persona, hombre, jugador, raqueta&#10;&#10;Descripción generada automáticamente">
            <a:extLst>
              <a:ext uri="{FF2B5EF4-FFF2-40B4-BE49-F238E27FC236}">
                <a16:creationId xmlns:a16="http://schemas.microsoft.com/office/drawing/2014/main" id="{357CE5E4-6E06-2D56-90C5-5D9E3A67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739" y="3990426"/>
            <a:ext cx="1522655" cy="2728597"/>
          </a:xfrm>
          <a:prstGeom prst="rect">
            <a:avLst/>
          </a:prstGeom>
        </p:spPr>
      </p:pic>
      <p:sp>
        <p:nvSpPr>
          <p:cNvPr id="19" name="Cerrar llave 18">
            <a:extLst>
              <a:ext uri="{FF2B5EF4-FFF2-40B4-BE49-F238E27FC236}">
                <a16:creationId xmlns:a16="http://schemas.microsoft.com/office/drawing/2014/main" id="{71DE8DCD-BDFA-8F19-94B4-193232E66381}"/>
              </a:ext>
            </a:extLst>
          </p:cNvPr>
          <p:cNvSpPr/>
          <p:nvPr/>
        </p:nvSpPr>
        <p:spPr>
          <a:xfrm>
            <a:off x="5659794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Abrir llave 2">
            <a:extLst>
              <a:ext uri="{FF2B5EF4-FFF2-40B4-BE49-F238E27FC236}">
                <a16:creationId xmlns:a16="http://schemas.microsoft.com/office/drawing/2014/main" id="{6A6FD4AF-CD14-E58D-A7F9-E4E580886698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5DCD0DCF-A5BF-F494-7743-18F8F51D34AB}"/>
              </a:ext>
            </a:extLst>
          </p:cNvPr>
          <p:cNvSpPr txBox="1">
            <a:spLocks/>
          </p:cNvSpPr>
          <p:nvPr/>
        </p:nvSpPr>
        <p:spPr>
          <a:xfrm>
            <a:off x="1891548" y="4710809"/>
            <a:ext cx="8691879" cy="151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00001010 00000000 00000000 00000000 00010010 11000101 00001000 01100 </a:t>
            </a:r>
            <a:r>
              <a:rPr lang="es-ES_tradnl" sz="1200" i="1" dirty="0">
                <a:solidFill>
                  <a:srgbClr val="FF0000"/>
                </a:solidFill>
                <a:latin typeface="Comic Sans MS" panose="030F0902030302020204" pitchFamily="66" charset="0"/>
              </a:rPr>
              <a:t>1 </a:t>
            </a:r>
            <a:r>
              <a:rPr lang="es-ES_tradnl" sz="1200" i="1" dirty="0">
                <a:latin typeface="Comic Sans MS" panose="030F0902030302020204" pitchFamily="66" charset="0"/>
              </a:rPr>
              <a:t>11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5C27663-27FA-C7E1-B584-09706120CB55}"/>
              </a:ext>
            </a:extLst>
          </p:cNvPr>
          <p:cNvSpPr txBox="1">
            <a:spLocks/>
          </p:cNvSpPr>
          <p:nvPr/>
        </p:nvSpPr>
        <p:spPr>
          <a:xfrm>
            <a:off x="847914" y="3964967"/>
            <a:ext cx="1522655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!</a:t>
            </a:r>
            <a:r>
              <a:rPr lang="es-ES_tradnl" sz="1200" i="1" dirty="0" err="1">
                <a:latin typeface="Comic Sans MS" panose="030F0902030302020204" pitchFamily="66" charset="0"/>
              </a:rPr>
              <a:t>pte</a:t>
            </a:r>
            <a:r>
              <a:rPr lang="es-ES_tradnl" sz="1200" i="1" dirty="0">
                <a:latin typeface="Comic Sans MS" panose="030F0902030302020204" pitchFamily="66" charset="0"/>
              </a:rPr>
              <a:t> 0x180000</a:t>
            </a:r>
          </a:p>
        </p:txBody>
      </p:sp>
      <p:sp>
        <p:nvSpPr>
          <p:cNvPr id="8" name="Cerrar corchete 7">
            <a:extLst>
              <a:ext uri="{FF2B5EF4-FFF2-40B4-BE49-F238E27FC236}">
                <a16:creationId xmlns:a16="http://schemas.microsoft.com/office/drawing/2014/main" id="{71758BAB-CC1B-59F1-D456-D2852E5E30F6}"/>
              </a:ext>
            </a:extLst>
          </p:cNvPr>
          <p:cNvSpPr/>
          <p:nvPr/>
        </p:nvSpPr>
        <p:spPr>
          <a:xfrm rot="5400000">
            <a:off x="7894830" y="4753540"/>
            <a:ext cx="53932" cy="38327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9BF5468-554D-5631-5CA1-A54A20D7AF66}"/>
              </a:ext>
            </a:extLst>
          </p:cNvPr>
          <p:cNvSpPr txBox="1">
            <a:spLocks/>
          </p:cNvSpPr>
          <p:nvPr/>
        </p:nvSpPr>
        <p:spPr>
          <a:xfrm>
            <a:off x="7750035" y="4942333"/>
            <a:ext cx="343521" cy="325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902030302020204" pitchFamily="66" charset="0"/>
              </a:rPr>
              <a:t>3</a:t>
            </a:r>
          </a:p>
        </p:txBody>
      </p:sp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D977000-BB1F-6EAB-9128-C2B61C81F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202" y="5346904"/>
            <a:ext cx="1522655" cy="1066113"/>
          </a:xfrm>
          <a:prstGeom prst="rect">
            <a:avLst/>
          </a:prstGeom>
        </p:spPr>
      </p:pic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D801666-6F06-5ECB-7BE1-9B800E3B63E1}"/>
              </a:ext>
            </a:extLst>
          </p:cNvPr>
          <p:cNvSpPr txBox="1">
            <a:spLocks/>
          </p:cNvSpPr>
          <p:nvPr/>
        </p:nvSpPr>
        <p:spPr>
          <a:xfrm>
            <a:off x="1992412" y="3944088"/>
            <a:ext cx="1522655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 err="1">
                <a:solidFill>
                  <a:srgbClr val="00B050"/>
                </a:solidFill>
                <a:latin typeface="Comic Sans MS" panose="030F0902030302020204" pitchFamily="66" charset="0"/>
              </a:rPr>
              <a:t>contains</a:t>
            </a:r>
            <a:endParaRPr lang="es-ES_tradnl" sz="1200" i="1" dirty="0">
              <a:solidFill>
                <a:srgbClr val="00B050"/>
              </a:solidFill>
              <a:latin typeface="Comic Sans MS" panose="030F0902030302020204" pitchFamily="66" charset="0"/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F59D1203-BB93-D074-9F87-DDE47C5655A6}"/>
              </a:ext>
            </a:extLst>
          </p:cNvPr>
          <p:cNvSpPr txBox="1">
            <a:spLocks/>
          </p:cNvSpPr>
          <p:nvPr/>
        </p:nvSpPr>
        <p:spPr>
          <a:xfrm>
            <a:off x="2701369" y="3981223"/>
            <a:ext cx="1661610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i="1" dirty="0">
                <a:latin typeface="Comic Sans MS" panose="030F0902030302020204" pitchFamily="66" charset="0"/>
              </a:rPr>
              <a:t>0x0A00000012C50867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D060188B-6CA0-AF27-B9C6-6D86FEBB63CB}"/>
              </a:ext>
            </a:extLst>
          </p:cNvPr>
          <p:cNvSpPr/>
          <p:nvPr/>
        </p:nvSpPr>
        <p:spPr>
          <a:xfrm>
            <a:off x="2753739" y="3934871"/>
            <a:ext cx="1470285" cy="33967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425725D0-C81F-93B7-5B2E-82B1C4DC16B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485278" y="4274548"/>
            <a:ext cx="3604" cy="46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id="{32F44C87-90E4-73E7-3D6E-36C2802ABC2E}"/>
              </a:ext>
            </a:extLst>
          </p:cNvPr>
          <p:cNvSpPr txBox="1">
            <a:spLocks/>
          </p:cNvSpPr>
          <p:nvPr/>
        </p:nvSpPr>
        <p:spPr>
          <a:xfrm>
            <a:off x="3542582" y="4320900"/>
            <a:ext cx="1522655" cy="416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200" b="1" i="1" dirty="0">
                <a:solidFill>
                  <a:srgbClr val="00B050"/>
                </a:solidFill>
                <a:latin typeface="Comic Sans MS" panose="030F0902030302020204" pitchFamily="66" charset="0"/>
              </a:rPr>
              <a:t>.</a:t>
            </a:r>
            <a:r>
              <a:rPr lang="es-ES_tradnl" sz="1200" i="1" dirty="0" err="1">
                <a:solidFill>
                  <a:srgbClr val="00B050"/>
                </a:solidFill>
                <a:latin typeface="Comic Sans MS" panose="030F0902030302020204" pitchFamily="66" charset="0"/>
              </a:rPr>
              <a:t>formats</a:t>
            </a:r>
            <a:endParaRPr lang="es-ES_tradnl" sz="1200" i="1" dirty="0">
              <a:solidFill>
                <a:srgbClr val="00B050"/>
              </a:solidFill>
              <a:latin typeface="Comic Sans MS" panose="030F0902030302020204" pitchFamily="66" charset="0"/>
            </a:endParaRP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A7662EF4-16C6-6DF7-4D5F-19D0BF634720}"/>
              </a:ext>
            </a:extLst>
          </p:cNvPr>
          <p:cNvSpPr txBox="1">
            <a:spLocks/>
          </p:cNvSpPr>
          <p:nvPr/>
        </p:nvSpPr>
        <p:spPr>
          <a:xfrm>
            <a:off x="5925283" y="3793648"/>
            <a:ext cx="1522655" cy="416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000" b="1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1 -&gt; </a:t>
            </a:r>
            <a:r>
              <a:rPr lang="es-ES_tradnl" sz="1000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 USER</a:t>
            </a:r>
          </a:p>
          <a:p>
            <a:pPr marL="0" indent="0">
              <a:buNone/>
            </a:pPr>
            <a:r>
              <a:rPr lang="es-ES_tradnl" sz="1000" b="1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0-&gt; </a:t>
            </a:r>
            <a:r>
              <a:rPr lang="es-ES_tradnl" sz="1000" i="1" dirty="0">
                <a:solidFill>
                  <a:schemeClr val="accent2"/>
                </a:solidFill>
                <a:latin typeface="Comic Sans MS" panose="030F0902030302020204" pitchFamily="66" charset="0"/>
              </a:rPr>
              <a:t>SUPERUSER</a:t>
            </a:r>
          </a:p>
        </p:txBody>
      </p:sp>
    </p:spTree>
    <p:extLst>
      <p:ext uri="{BB962C8B-B14F-4D97-AF65-F5344CB8AC3E}">
        <p14:creationId xmlns:p14="http://schemas.microsoft.com/office/powerpoint/2010/main" val="1843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a caricatura de un hombre&#10;&#10;Descripción generada automáticamente con confianza media">
            <a:extLst>
              <a:ext uri="{FF2B5EF4-FFF2-40B4-BE49-F238E27FC236}">
                <a16:creationId xmlns:a16="http://schemas.microsoft.com/office/drawing/2014/main" id="{E7AEC87B-7A31-9EFC-0C20-6065063E2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8916" y="4667693"/>
            <a:ext cx="1531636" cy="1893224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97280A9-4DCA-97C3-2A07-76C8E6889A50}"/>
              </a:ext>
            </a:extLst>
          </p:cNvPr>
          <p:cNvSpPr txBox="1">
            <a:spLocks/>
          </p:cNvSpPr>
          <p:nvPr/>
        </p:nvSpPr>
        <p:spPr>
          <a:xfrm>
            <a:off x="1442720" y="1517374"/>
            <a:ext cx="65364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00" b="1" dirty="0">
                <a:solidFill>
                  <a:srgbClr val="C00000"/>
                </a:solidFill>
                <a:latin typeface="Comic Sans MS" panose="030F0902030302020204" pitchFamily="66" charset="0"/>
              </a:rPr>
              <a:t>ANÁLISIS DE las estructuras del </a:t>
            </a:r>
            <a:r>
              <a:rPr lang="es-ES" sz="1200" b="1" dirty="0" err="1">
                <a:solidFill>
                  <a:srgbClr val="C00000"/>
                </a:solidFill>
                <a:latin typeface="Comic Sans MS" panose="030F0902030302020204" pitchFamily="66" charset="0"/>
              </a:rPr>
              <a:t>kernel</a:t>
            </a:r>
            <a:endParaRPr lang="es-ES" sz="1200" b="1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A4860CAD-2A5C-F547-1A13-474BE082E968}"/>
              </a:ext>
            </a:extLst>
          </p:cNvPr>
          <p:cNvSpPr/>
          <p:nvPr/>
        </p:nvSpPr>
        <p:spPr>
          <a:xfrm>
            <a:off x="1171982" y="1490674"/>
            <a:ext cx="176767" cy="429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b="1" dirty="0"/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FADB0D58-A108-16B5-DF61-57E3F3D51375}"/>
              </a:ext>
            </a:extLst>
          </p:cNvPr>
          <p:cNvSpPr/>
          <p:nvPr/>
        </p:nvSpPr>
        <p:spPr>
          <a:xfrm>
            <a:off x="11107302" y="1517374"/>
            <a:ext cx="176766" cy="429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b="1" dirty="0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7E213E6-BD5E-7D21-1781-6A049D84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202" y="5346904"/>
            <a:ext cx="1522655" cy="10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36408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549</TotalTime>
  <Words>364</Words>
  <Application>Microsoft Macintosh PowerPoint</Application>
  <PresentationFormat>Panorámica</PresentationFormat>
  <Paragraphs>59</Paragraphs>
  <Slides>11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Gill Sans MT</vt:lpstr>
      <vt:lpstr>Aptos</vt:lpstr>
      <vt:lpstr>STCaiyun</vt:lpstr>
      <vt:lpstr>Arial</vt:lpstr>
      <vt:lpstr>Comic Sans MS</vt:lpstr>
      <vt:lpstr>Galería</vt:lpstr>
      <vt:lpstr>Desarrollo de exploits dirigidos a drivers vulnerables en entornos windows</vt:lpstr>
      <vt:lpstr>Cronograma DE EJECUCIÓN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Ramon Gonzalez</dc:creator>
  <cp:keywords/>
  <dc:description/>
  <cp:lastModifiedBy>Ramon Gonzalez</cp:lastModifiedBy>
  <cp:revision>29</cp:revision>
  <dcterms:created xsi:type="dcterms:W3CDTF">2024-06-25T15:15:50Z</dcterms:created>
  <dcterms:modified xsi:type="dcterms:W3CDTF">2024-06-26T10:50:20Z</dcterms:modified>
  <cp:category/>
</cp:coreProperties>
</file>